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1" r:id="rId6"/>
    <p:sldId id="292" r:id="rId7"/>
    <p:sldId id="281" r:id="rId8"/>
    <p:sldId id="258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2" r:id="rId17"/>
    <p:sldId id="304" r:id="rId18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Автор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C54"/>
    <a:srgbClr val="6E84A2"/>
    <a:srgbClr val="719AFF"/>
    <a:srgbClr val="EAF0F6"/>
    <a:srgbClr val="E7EEF5"/>
    <a:srgbClr val="FFFFFF"/>
    <a:srgbClr val="F7F9FB"/>
    <a:srgbClr val="7E96FE"/>
    <a:srgbClr val="728DFE"/>
    <a:srgbClr val="869D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43"/>
    <p:restoredTop sz="94718"/>
  </p:normalViewPr>
  <p:slideViewPr>
    <p:cSldViewPr snapToGrid="0">
      <p:cViewPr>
        <p:scale>
          <a:sx n="100" d="100"/>
          <a:sy n="100" d="100"/>
        </p:scale>
        <p:origin x="826" y="58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notesViewPr>
    <p:cSldViewPr snapToGrid="0">
      <p:cViewPr varScale="1">
        <p:scale>
          <a:sx n="98" d="100"/>
          <a:sy n="98" d="100"/>
        </p:scale>
        <p:origin x="2923" y="10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3B129C17-9205-4554-BF5C-070656C21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B41E939-D5BE-4B7F-BCD2-05DCC4E5E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15D0FA6-1619-4ABC-945D-3D53AA3851E7}" type="datetime1">
              <a:rPr lang="ru-RU" smtClean="0"/>
              <a:t>08.04.2024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61800B1-1D76-46D4-ADAF-FD5EA7AFB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CBFA674-DC58-422B-8963-09FD1B05ED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A42FE58-2C2A-433E-A3EF-B39ACF9731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35657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7D2CAB-DA7B-4EDE-B03E-D2DBD907657B}" type="datetime1">
              <a:rPr lang="ru-RU" smtClean="0"/>
              <a:pPr/>
              <a:t>08.04.2024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97DC217-DF71-1A49-B3EA-559F1F43B0FF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7DC217-DF71-1A49-B3EA-559F1F43B0FF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7724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3724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2459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9660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2426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626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09361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961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8539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9217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noProof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9941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Muller Medium" pitchFamily="2" charset="-52"/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latin typeface="Muller Ligh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dirty="0"/>
              <a:t>Образец подзаголовка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rgbClr val="EAF0F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9" name="Полилиния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2" name="Полилиния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8" name="Полилиния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EED63DFB-75EF-C873-05C8-10D4DC7045A1}"/>
              </a:ext>
            </a:extLst>
          </p:cNvPr>
          <p:cNvGrpSpPr/>
          <p:nvPr userDrawn="1"/>
        </p:nvGrpSpPr>
        <p:grpSpPr>
          <a:xfrm>
            <a:off x="8658910" y="0"/>
            <a:ext cx="3533090" cy="2854960"/>
            <a:chOff x="10228212" y="0"/>
            <a:chExt cx="3927576" cy="3173730"/>
          </a:xfrm>
          <a:effectLst/>
        </p:grpSpPr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627595" y="600617"/>
              <a:ext cx="3165022" cy="1963787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rgbClr val="6E84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7" name="Полилиния 15">
              <a:extLst>
                <a:ext uri="{FF2B5EF4-FFF2-40B4-BE49-F238E27FC236}">
                  <a16:creationId xmlns:a16="http://schemas.microsoft.com/office/drawing/2014/main" id="{60E5BFC5-8451-29CA-8491-5EC7357CB7DF}"/>
                </a:ext>
              </a:extLst>
            </p:cNvPr>
            <p:cNvSpPr/>
            <p:nvPr userDrawn="1"/>
          </p:nvSpPr>
          <p:spPr>
            <a:xfrm rot="16200000">
              <a:off x="11591383" y="609324"/>
              <a:ext cx="3165022" cy="1963789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rgbClr val="719A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Временная шка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A3A6A947-0862-488B-B8F2-51F131CFA617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B7A0D165-55F7-43F4-A1A8-CAA3BE2BEE74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83235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1" y="2526318"/>
            <a:ext cx="3218688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6" name="Полилиния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CC9795AB-410F-48CA-9846-ADEC74C363B3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683787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4" name="Объект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83788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6" name="Объект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00082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Arial" panose="020B0604020202020204" pitchFamily="34" charset="0"/>
              </a:defRPr>
            </a:lvl1pPr>
            <a:lvl2pPr marL="457200" indent="0">
              <a:buNone/>
              <a:defRPr sz="1800">
                <a:latin typeface="Arial" panose="020B0604020202020204" pitchFamily="34" charset="0"/>
              </a:defRPr>
            </a:lvl2pPr>
            <a:lvl3pPr marL="914400" indent="0">
              <a:buNone/>
              <a:defRPr sz="1600">
                <a:latin typeface="Arial" panose="020B0604020202020204" pitchFamily="34" charset="0"/>
              </a:defRPr>
            </a:lvl3pPr>
            <a:lvl4pPr marL="1371600" indent="0">
              <a:buNone/>
              <a:defRPr sz="1400">
                <a:latin typeface="Arial" panose="020B0604020202020204" pitchFamily="34" charset="0"/>
              </a:defRPr>
            </a:lvl4pPr>
            <a:lvl5pPr marL="1828800" indent="0">
              <a:buNone/>
              <a:defRPr sz="1400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7" name="Объект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20008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Arial" panose="020B0604020202020204" pitchFamily="34" charset="0"/>
              </a:defRPr>
            </a:lvl1pPr>
            <a:lvl2pPr marL="457200" indent="0">
              <a:buNone/>
              <a:defRPr sz="2000" b="1">
                <a:latin typeface="Arial" panose="020B0604020202020204" pitchFamily="34" charset="0"/>
              </a:defRPr>
            </a:lvl2pPr>
            <a:lvl3pPr marL="914400" indent="0">
              <a:buNone/>
              <a:defRPr sz="1800" b="1">
                <a:latin typeface="Arial" panose="020B0604020202020204" pitchFamily="34" charset="0"/>
              </a:defRPr>
            </a:lvl3pPr>
            <a:lvl4pPr marL="1371600" indent="0">
              <a:buNone/>
              <a:defRPr sz="1600" b="1">
                <a:latin typeface="Arial" panose="020B0604020202020204" pitchFamily="34" charset="0"/>
              </a:defRPr>
            </a:lvl4pPr>
            <a:lvl5pPr marL="1828800" indent="0">
              <a:buNone/>
              <a:defRPr sz="1600" b="1"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Конец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rgbClr val="000C54"/>
                </a:solidFill>
                <a:latin typeface="Muller Medium" pitchFamily="2" charset="-52"/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Autofit/>
          </a:bodyPr>
          <a:lstStyle>
            <a:lvl1pPr marL="0" indent="0" algn="l">
              <a:buNone/>
              <a:defRPr sz="2800">
                <a:solidFill>
                  <a:srgbClr val="000C54"/>
                </a:solidFill>
                <a:latin typeface="Muller Ligh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dirty="0"/>
              <a:t>Образец подзаголовка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rgbClr val="E7EE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rgbClr val="719A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rgbClr val="6E84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22" name="Полилиния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rgbClr val="000C54"/>
                </a:solidFill>
                <a:latin typeface="Muller Medium" pitchFamily="2" charset="-52"/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Muller Light" pitchFamily="2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uller Light" pitchFamily="2" charset="-52"/>
              </a:defRPr>
            </a:lvl1pPr>
          </a:lstStyle>
          <a:p>
            <a:fld id="{4CF10B64-4894-4FFB-BDE7-65B80B76E8E3}" type="datetime1">
              <a:rPr lang="ru-RU" smtClean="0"/>
              <a:pPr/>
              <a:t>08.04.2024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uller Light" pitchFamily="2" charset="-52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uller Light" pitchFamily="2" charset="-52"/>
              </a:defRPr>
            </a:lvl1pPr>
          </a:lstStyle>
          <a:p>
            <a:fld id="{294A09A9-5501-47C1-A89A-A340965A2BE2}" type="slidenum">
              <a:rPr lang="ru-RU" smtClean="0"/>
              <a:pPr/>
              <a:t>‹#›</a:t>
            </a:fld>
            <a:r>
              <a:rPr lang="en-US" dirty="0"/>
              <a:t>/14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олилиния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933856"/>
            <a:ext cx="12208822" cy="5924146"/>
          </a:xfrm>
          <a:prstGeom prst="rect">
            <a:avLst/>
          </a:pr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2" name="Полилиния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rgbClr val="000C54"/>
                </a:solidFill>
                <a:latin typeface="Muller Medium" pitchFamily="2" charset="-52"/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Muller Light" pitchFamily="2" charset="-5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uller Light" pitchFamily="2" charset="-52"/>
              </a:defRPr>
            </a:lvl1pPr>
          </a:lstStyle>
          <a:p>
            <a:fld id="{4CF10B64-4894-4FFB-BDE7-65B80B76E8E3}" type="datetime1">
              <a:rPr lang="ru-RU" smtClean="0"/>
              <a:pPr/>
              <a:t>08.04.2024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uller Light" pitchFamily="2" charset="-52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uller Light" pitchFamily="2" charset="-52"/>
              </a:defRPr>
            </a:lvl1pPr>
          </a:lstStyle>
          <a:p>
            <a:fld id="{294A09A9-5501-47C1-A89A-A340965A2BE2}" type="slidenum">
              <a:rPr lang="ru-RU" smtClean="0"/>
              <a:pPr/>
              <a:t>‹#›</a:t>
            </a:fld>
            <a:r>
              <a:rPr lang="en-US" dirty="0"/>
              <a:t>/14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57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олилиния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Muller Medium" pitchFamily="2" charset="-52"/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Muller Light" pitchFamily="2" charset="-5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dirty="0"/>
              <a:t>Образец подзаголовка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rgbClr val="719A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rgbClr val="6E84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17" name="Полилиния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18" name="Полилиния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rgbClr val="000C54"/>
                </a:solidFill>
                <a:latin typeface="Muller Medium" pitchFamily="2" charset="-52"/>
                <a:cs typeface="Arial" panose="020B0604020202020204" pitchFamily="34" charset="0"/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Arial" panose="020B0604020202020204" pitchFamily="34" charset="0"/>
              </a:defRPr>
            </a:lvl1pPr>
            <a:lvl2pPr marL="457200" indent="0">
              <a:buNone/>
              <a:defRPr>
                <a:latin typeface="Arial" panose="020B0604020202020204" pitchFamily="34" charset="0"/>
              </a:defRPr>
            </a:lvl2pPr>
            <a:lvl3pPr marL="914400" indent="0">
              <a:buNone/>
              <a:defRPr>
                <a:latin typeface="Arial" panose="020B0604020202020204" pitchFamily="34" charset="0"/>
              </a:defRPr>
            </a:lvl3pPr>
            <a:lvl4pPr marL="1371600" indent="0">
              <a:buNone/>
              <a:defRPr>
                <a:latin typeface="Arial" panose="020B0604020202020204" pitchFamily="34" charset="0"/>
              </a:defRPr>
            </a:lvl4pPr>
            <a:lvl5pPr marL="1828800" indent="0">
              <a:buNone/>
              <a:defRPr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Полилиния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5" name="Полилиния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 dirty="0">
              <a:latin typeface="Arial" panose="020B0604020202020204" pitchFamily="34" charset="0"/>
            </a:endParaRPr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Muller Light" pitchFamily="2" charset="-52"/>
                <a:cs typeface="Arial" panose="020B0604020202020204" pitchFamily="34" charset="0"/>
              </a:defRPr>
            </a:lvl1pPr>
          </a:lstStyle>
          <a:p>
            <a:fld id="{AA622BEB-CCB4-472D-B609-F635858DEB35}" type="datetime1">
              <a:rPr lang="ru-RU" smtClean="0"/>
              <a:pPr/>
              <a:t>08.04.2024</a:t>
            </a:fld>
            <a:endParaRPr lang="ru-RU" dirty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uller Light" pitchFamily="2" charset="-52"/>
                <a:cs typeface="Arial" panose="020B0604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Muller Light" pitchFamily="2" charset="-52"/>
                <a:cs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smtClean="0"/>
              <a:pPr/>
              <a:t>‹#›</a:t>
            </a:fld>
            <a:r>
              <a:rPr lang="en-US" dirty="0"/>
              <a:t>/14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Диаграмма 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ru-RU" noProof="0">
                <a:latin typeface="Arial" panose="020B0604020202020204" pitchFamily="34" charset="0"/>
              </a:endParaRPr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3"/>
            <a:ext cx="9779182" cy="3366813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Arial" panose="020B0604020202020204" pitchFamily="34" charset="0"/>
              </a:defRPr>
            </a:lvl1pPr>
            <a:lvl2pPr marL="457200" indent="0">
              <a:buNone/>
              <a:defRPr>
                <a:latin typeface="Arial" panose="020B0604020202020204" pitchFamily="34" charset="0"/>
              </a:defRPr>
            </a:lvl2pPr>
            <a:lvl3pPr marL="914400" indent="0">
              <a:buNone/>
              <a:defRPr>
                <a:latin typeface="Arial" panose="020B0604020202020204" pitchFamily="34" charset="0"/>
              </a:defRPr>
            </a:lvl3pPr>
            <a:lvl4pPr marL="1371600" indent="0">
              <a:buNone/>
              <a:defRPr>
                <a:latin typeface="Arial" panose="020B0604020202020204" pitchFamily="34" charset="0"/>
              </a:defRPr>
            </a:lvl4pPr>
            <a:lvl5pPr marL="1828800" indent="0">
              <a:buNone/>
              <a:defRPr>
                <a:latin typeface="Arial" panose="020B0604020202020204" pitchFamily="34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0" name="Дата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394BDF86-EBB6-4ADC-A9ED-CAB5C9EB0915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11" name="Нижний колонтитул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12" name="Номер слайда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тата">
    <p:bg>
      <p:bgPr>
        <a:solidFill>
          <a:srgbClr val="719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 rtlCol="0"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Muller Medium" pitchFamily="2" charset="-52"/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rgbClr val="EAF0F6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ru-RU" noProof="0" dirty="0"/>
              <a:t>“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81813" y="4494213"/>
            <a:ext cx="3511550" cy="6794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9" name="Текст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  <a:solidFill>
            <a:srgbClr val="719AFF"/>
          </a:solidFill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rgbClr val="EAF0F6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ru-RU" noProof="0" dirty="0"/>
              <a:t>”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F854085F-E0D9-42B4-8B4A-5D9D10CCBC54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 dirty="0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олилиния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8" name="Полилиния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9" name="Полилиния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rgbClr val="E7EEF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Muller Medium" pitchFamily="2" charset="-52"/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6" name="Рисунок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0" name="Текст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1" name="Текст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7" name="Рисунок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2" name="Текст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3" name="Текст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8" name="Рисунок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4" name="Текст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5" name="Текст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9" name="Рисунок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16" name="Текст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7" name="Текст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uller Light" pitchFamily="2" charset="-52"/>
              </a:defRPr>
            </a:lvl1pPr>
          </a:lstStyle>
          <a:p>
            <a:fld id="{3ECADA73-BD12-4162-9517-72763EDBEE86}" type="datetime1">
              <a:rPr lang="ru-RU" smtClean="0"/>
              <a:pPr/>
              <a:t>08.04.2024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uller Light" pitchFamily="2" charset="-52"/>
                <a:cs typeface="Arial" panose="020B0604020202020204" pitchFamily="34" charset="0"/>
              </a:defRPr>
            </a:lvl1pPr>
          </a:lstStyle>
          <a:p>
            <a:r>
              <a:rPr lang="ru-RU" dirty="0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uller Light" pitchFamily="2" charset="-52"/>
              </a:defRPr>
            </a:lvl1pPr>
          </a:lstStyle>
          <a:p>
            <a:fld id="{294A09A9-5501-47C1-A89A-A340965A2BE2}" type="slidenum">
              <a:rPr lang="ru-RU" smtClean="0"/>
              <a:pPr/>
              <a:t>‹#›</a:t>
            </a:fld>
            <a:r>
              <a:rPr lang="en-US" dirty="0"/>
              <a:t>/14</a:t>
            </a:r>
            <a:endParaRPr lang="ru-RU" dirty="0"/>
          </a:p>
        </p:txBody>
      </p:sp>
      <p:sp>
        <p:nvSpPr>
          <p:cNvPr id="21" name="Полилиния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5" name="Полилиния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6" name="Овал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rgbClr val="719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  <p:sp>
        <p:nvSpPr>
          <p:cNvPr id="27" name="Полилиния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rgbClr val="6E84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ся команда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Заголовок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Arial" panose="020B0604020202020204" pitchFamily="34" charset="0"/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6" name="Рисунок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31" name="Текст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2" name="Текст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33" name="Рисунок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34" name="Текст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5" name="Текст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36" name="Рисунок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37" name="Текст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8" name="Текст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39" name="Рисунок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40" name="Текст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1" name="Текст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2" name="Рисунок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43" name="Текст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4" name="Текст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5" name="Рисунок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46" name="Текст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47" name="Текст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48" name="Рисунок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49" name="Текст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50" name="Текст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51" name="Рисунок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Вставка рисунка</a:t>
            </a:r>
          </a:p>
        </p:txBody>
      </p:sp>
      <p:sp>
        <p:nvSpPr>
          <p:cNvPr id="52" name="Текст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53" name="Текст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 rtl="0"/>
            <a:r>
              <a:rPr lang="ru-RU" noProof="0"/>
              <a:t>Должность</a:t>
            </a:r>
          </a:p>
        </p:txBody>
      </p:sp>
      <p:sp>
        <p:nvSpPr>
          <p:cNvPr id="18" name="Дата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00567EE6-F454-4EB6-B4FA-2D2EA2079CE5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22" name="Нижний колонтитул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НАЗВАНИЕ ПРЕЗЕНТАЦИИ</a:t>
            </a:r>
          </a:p>
        </p:txBody>
      </p:sp>
      <p:sp>
        <p:nvSpPr>
          <p:cNvPr id="23" name="Номер слайда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fld id="{E28107DB-A728-4EA7-8791-A75B3D59127C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fld id="{294A09A9-5501-47C1-A89A-A340965A2BE2}" type="slidenum">
              <a:rPr lang="ru-RU" noProof="0" smtClean="0"/>
              <a:pPr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7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933" y="1282793"/>
            <a:ext cx="8586936" cy="2387600"/>
          </a:xfrm>
        </p:spPr>
        <p:txBody>
          <a:bodyPr rtlCol="0"/>
          <a:lstStyle/>
          <a:p>
            <a:pPr rtl="0">
              <a:lnSpc>
                <a:spcPts val="3800"/>
              </a:lnSpc>
            </a:pPr>
            <a:r>
              <a:rPr lang="ru-RU" sz="4400" spc="100" dirty="0">
                <a:solidFill>
                  <a:srgbClr val="000C54"/>
                </a:solidFill>
                <a:latin typeface="Muller Medium" pitchFamily="2" charset="-52"/>
              </a:rPr>
              <a:t>Разработка и</a:t>
            </a:r>
            <a:br>
              <a:rPr lang="ru-RU" sz="4400" spc="100" dirty="0">
                <a:solidFill>
                  <a:srgbClr val="000C54"/>
                </a:solidFill>
                <a:latin typeface="Muller Medium" pitchFamily="2" charset="-52"/>
              </a:rPr>
            </a:br>
            <a:r>
              <a:rPr lang="ru-RU" sz="4400" spc="100" dirty="0">
                <a:solidFill>
                  <a:srgbClr val="000C54"/>
                </a:solidFill>
                <a:latin typeface="Muller Medium" pitchFamily="2" charset="-52"/>
              </a:rPr>
              <a:t>исследование модели</a:t>
            </a:r>
            <a:br>
              <a:rPr lang="ru-RU" sz="4400" spc="100" dirty="0">
                <a:solidFill>
                  <a:srgbClr val="000C54"/>
                </a:solidFill>
                <a:latin typeface="Muller Medium" pitchFamily="2" charset="-52"/>
              </a:rPr>
            </a:br>
            <a:r>
              <a:rPr lang="ru-RU" sz="4400" spc="100" dirty="0">
                <a:solidFill>
                  <a:srgbClr val="000C54"/>
                </a:solidFill>
                <a:latin typeface="Muller Medium" pitchFamily="2" charset="-52"/>
              </a:rPr>
              <a:t>для генерации субъективно привлекательных лиц людей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933" y="3877606"/>
            <a:ext cx="9500507" cy="369062"/>
          </a:xfrm>
        </p:spPr>
        <p:txBody>
          <a:bodyPr rtlCol="0"/>
          <a:lstStyle/>
          <a:p>
            <a:pPr rtl="0">
              <a:lnSpc>
                <a:spcPts val="2000"/>
              </a:lnSpc>
            </a:pPr>
            <a:r>
              <a:rPr lang="ru-RU" sz="35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Ким Михаил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spc="100" dirty="0"/>
              <a:t>Архитектура модели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843359"/>
            <a:ext cx="9537830" cy="3078470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>
              <a:lnSpc>
                <a:spcPct val="100000"/>
              </a:lnSpc>
            </a:pPr>
            <a:r>
              <a:rPr lang="en-US" b="1" dirty="0"/>
              <a:t>DCGAN (Deep Convolutional Generative Adversarial Network) </a:t>
            </a:r>
            <a:r>
              <a:rPr lang="en-US" dirty="0"/>
              <a:t>— </a:t>
            </a:r>
            <a:r>
              <a:rPr lang="ru-RU" dirty="0"/>
              <a:t>является прямым продолжением развития архитектуры </a:t>
            </a:r>
            <a:r>
              <a:rPr lang="en-US" dirty="0"/>
              <a:t>GAN </a:t>
            </a:r>
            <a:r>
              <a:rPr lang="ru-RU" dirty="0"/>
              <a:t>путем использования </a:t>
            </a:r>
            <a:r>
              <a:rPr lang="ru-RU" dirty="0" err="1"/>
              <a:t>сверточных</a:t>
            </a:r>
            <a:r>
              <a:rPr lang="ru-RU" dirty="0"/>
              <a:t> слоев </a:t>
            </a:r>
            <a:r>
              <a:rPr lang="ru-RU" dirty="0" err="1"/>
              <a:t>Convolutional</a:t>
            </a:r>
            <a:r>
              <a:rPr lang="ru-RU" dirty="0"/>
              <a:t> и </a:t>
            </a:r>
            <a:r>
              <a:rPr lang="ru-RU" dirty="0" err="1"/>
              <a:t>Convolutional</a:t>
            </a:r>
            <a:r>
              <a:rPr lang="ru-RU" dirty="0"/>
              <a:t> </a:t>
            </a:r>
            <a:r>
              <a:rPr lang="ru-RU" dirty="0" err="1"/>
              <a:t>Transpose</a:t>
            </a:r>
            <a:r>
              <a:rPr lang="ru-RU" dirty="0"/>
              <a:t> в генераторе и дискриминаторе.</a:t>
            </a:r>
          </a:p>
          <a:p>
            <a:pPr rtl="0">
              <a:lnSpc>
                <a:spcPct val="100000"/>
              </a:lnSpc>
            </a:pPr>
            <a:r>
              <a:rPr lang="ru-RU" dirty="0"/>
              <a:t>Данная модификация позволяет улучшить качество результирующих изображений при использовании множества скрытых слоев в нейронной сети.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AA17D655-AE0D-40EB-B50E-A4B2036EAF49}" type="datetime1">
              <a:rPr lang="ru-RU" smtClean="0"/>
              <a:t>08.04.2024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59200" y="6356350"/>
            <a:ext cx="4673600" cy="365125"/>
          </a:xfrm>
        </p:spPr>
        <p:txBody>
          <a:bodyPr rtlCol="0"/>
          <a:lstStyle/>
          <a:p>
            <a:pPr rtl="0"/>
            <a:r>
              <a:rPr lang="ru-RU" dirty="0">
                <a:latin typeface="Muller Light" pitchFamily="2" charset="-52"/>
              </a:rPr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10</a:t>
            </a:fld>
            <a:r>
              <a:rPr lang="en-US" dirty="0"/>
              <a:t>/14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0745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179DBE-E8F3-381E-8022-468A90A32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1837" y="-254863"/>
            <a:ext cx="7328326" cy="1325563"/>
          </a:xfrm>
        </p:spPr>
        <p:txBody>
          <a:bodyPr/>
          <a:lstStyle/>
          <a:p>
            <a:r>
              <a:rPr lang="ru-RU" dirty="0"/>
              <a:t>Имплементация модели</a:t>
            </a:r>
          </a:p>
        </p:txBody>
      </p:sp>
      <p:pic>
        <p:nvPicPr>
          <p:cNvPr id="7" name="dcgan-implementation">
            <a:hlinkClick r:id="" action="ppaction://media"/>
            <a:extLst>
              <a:ext uri="{FF2B5EF4-FFF2-40B4-BE49-F238E27FC236}">
                <a16:creationId xmlns:a16="http://schemas.microsoft.com/office/drawing/2014/main" id="{134F66EC-A8E1-497E-8CE9-C9E85173FF5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0219" y="1163297"/>
            <a:ext cx="8611563" cy="4843575"/>
          </a:xfrm>
        </p:spPr>
      </p:pic>
      <p:sp>
        <p:nvSpPr>
          <p:cNvPr id="4" name="Дата 3">
            <a:extLst>
              <a:ext uri="{FF2B5EF4-FFF2-40B4-BE49-F238E27FC236}">
                <a16:creationId xmlns:a16="http://schemas.microsoft.com/office/drawing/2014/main" id="{AD7635CA-E35C-B2B5-F3CF-DB5484A737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622BEB-CCB4-472D-B609-F635858DEB35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97EDF3-F5D2-4F28-D27E-181AD63C7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ru-RU" dirty="0">
                <a:latin typeface="Muller Light" pitchFamily="2" charset="-52"/>
              </a:rPr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B78AEE-4379-5467-E4E7-31D7BEBD2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ru-RU" noProof="0" smtClean="0"/>
              <a:pPr/>
              <a:t>11</a:t>
            </a:fld>
            <a:r>
              <a:rPr lang="en-US" noProof="0" dirty="0"/>
              <a:t>/14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05576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8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179DBE-E8F3-381E-8022-468A90A32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799" y="-254863"/>
            <a:ext cx="8066402" cy="1325563"/>
          </a:xfrm>
        </p:spPr>
        <p:txBody>
          <a:bodyPr/>
          <a:lstStyle/>
          <a:p>
            <a:r>
              <a:rPr lang="ru-RU" dirty="0"/>
              <a:t>Использование </a:t>
            </a:r>
            <a:r>
              <a:rPr lang="en-US" dirty="0"/>
              <a:t>StyleGAN3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7635CA-E35C-B2B5-F3CF-DB5484A737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622BEB-CCB4-472D-B609-F635858DEB35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97EDF3-F5D2-4F28-D27E-181AD63C7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ru-RU" dirty="0">
                <a:latin typeface="Muller Light" pitchFamily="2" charset="-52"/>
              </a:rPr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B78AEE-4379-5467-E4E7-31D7BEBD2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ru-RU" noProof="0" smtClean="0"/>
              <a:pPr/>
              <a:t>12</a:t>
            </a:fld>
            <a:r>
              <a:rPr lang="en-US" noProof="0" dirty="0"/>
              <a:t>/14</a:t>
            </a:r>
            <a:endParaRPr lang="ru-RU" noProof="0" dirty="0"/>
          </a:p>
        </p:txBody>
      </p:sp>
      <p:pic>
        <p:nvPicPr>
          <p:cNvPr id="10" name="Рисунок 9" descr="Изображение выглядит как Человеческое лицо, коллаж, текст, улыбка&#10;&#10;Автоматически созданное описание">
            <a:extLst>
              <a:ext uri="{FF2B5EF4-FFF2-40B4-BE49-F238E27FC236}">
                <a16:creationId xmlns:a16="http://schemas.microsoft.com/office/drawing/2014/main" id="{633E05E6-D59A-DFBF-8E66-BD4AA366D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20" y="1355063"/>
            <a:ext cx="9509760" cy="414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67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D75F1A7-93C2-70D8-D63B-31FE95869814}"/>
              </a:ext>
            </a:extLst>
          </p:cNvPr>
          <p:cNvSpPr txBox="1">
            <a:spLocks/>
          </p:cNvSpPr>
          <p:nvPr/>
        </p:nvSpPr>
        <p:spPr>
          <a:xfrm>
            <a:off x="870941" y="2877757"/>
            <a:ext cx="6680633" cy="11024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Muller Medium" pitchFamily="2" charset="-52"/>
                <a:ea typeface="+mj-ea"/>
                <a:cs typeface="+mj-cs"/>
              </a:defRPr>
            </a:lvl1pPr>
          </a:lstStyle>
          <a:p>
            <a:pPr>
              <a:lnSpc>
                <a:spcPts val="7000"/>
              </a:lnSpc>
            </a:pPr>
            <a:r>
              <a:rPr lang="ru-RU" sz="7500" spc="100" dirty="0"/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108707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179DBE-E8F3-381E-8022-468A90A32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469" y="570772"/>
            <a:ext cx="4216081" cy="934175"/>
          </a:xfrm>
        </p:spPr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7635CA-E35C-B2B5-F3CF-DB5484A7377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622BEB-CCB4-472D-B609-F635858DEB35}" type="datetime1">
              <a:rPr lang="ru-RU" noProof="0" smtClean="0"/>
              <a:t>08.04.2024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97EDF3-F5D2-4F28-D27E-181AD63C7F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 noProof="0" dirty="0"/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B78AEE-4379-5467-E4E7-31D7BEBD2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ru-RU" noProof="0" smtClean="0"/>
              <a:pPr/>
              <a:t>14</a:t>
            </a:fld>
            <a:r>
              <a:rPr lang="en-US" noProof="0" dirty="0"/>
              <a:t>/14</a:t>
            </a:r>
            <a:endParaRPr lang="ru-RU" noProof="0" dirty="0"/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9792E16A-41BB-F10E-9118-F649F89FFC37}"/>
              </a:ext>
            </a:extLst>
          </p:cNvPr>
          <p:cNvSpPr txBox="1">
            <a:spLocks/>
          </p:cNvSpPr>
          <p:nvPr/>
        </p:nvSpPr>
        <p:spPr>
          <a:xfrm>
            <a:off x="911469" y="1684245"/>
            <a:ext cx="6860931" cy="37756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2400" dirty="0">
                <a:latin typeface="Muller Light" pitchFamily="2" charset="-52"/>
              </a:rPr>
              <a:t>В настоящей работе рассмотрен метод генерации субъективно привлекательных лиц людей путем усреднения векторов скрытого пространства </a:t>
            </a:r>
            <a:r>
              <a:rPr lang="en-US" sz="2400" dirty="0">
                <a:latin typeface="Muller Light" pitchFamily="2" charset="-52"/>
              </a:rPr>
              <a:t>DCGAN</a:t>
            </a:r>
            <a:r>
              <a:rPr lang="ru-RU" sz="2400" dirty="0">
                <a:latin typeface="Muller Light" pitchFamily="2" charset="-52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ru-RU" sz="2400" dirty="0">
                <a:latin typeface="Muller Light" pitchFamily="2" charset="-52"/>
              </a:rPr>
              <a:t>По результатам исследования планируется проведение дальнейших исследований с использованием </a:t>
            </a:r>
            <a:r>
              <a:rPr lang="ru-RU" sz="2400" dirty="0" err="1">
                <a:latin typeface="Muller Light" pitchFamily="2" charset="-52"/>
              </a:rPr>
              <a:t>предобученных</a:t>
            </a:r>
            <a:r>
              <a:rPr lang="ru-RU" sz="2400" dirty="0">
                <a:latin typeface="Muller Light" pitchFamily="2" charset="-52"/>
              </a:rPr>
              <a:t> моделей StyleGAN3 и </a:t>
            </a:r>
            <a:r>
              <a:rPr lang="ru-RU" sz="2400" dirty="0" err="1">
                <a:latin typeface="Muller Light" pitchFamily="2" charset="-52"/>
              </a:rPr>
              <a:t>Stable</a:t>
            </a:r>
            <a:r>
              <a:rPr lang="ru-RU" sz="2400" dirty="0">
                <a:latin typeface="Muller Light" pitchFamily="2" charset="-52"/>
              </a:rPr>
              <a:t> </a:t>
            </a:r>
            <a:r>
              <a:rPr lang="ru-RU" sz="2400" dirty="0" err="1">
                <a:latin typeface="Muller Light" pitchFamily="2" charset="-52"/>
              </a:rPr>
              <a:t>Diffusion</a:t>
            </a:r>
            <a:r>
              <a:rPr lang="ru-RU" sz="2400" dirty="0">
                <a:latin typeface="Muller Light" pitchFamily="2" charset="-52"/>
              </a:rPr>
              <a:t> для улучшения качества генерации изображений.</a:t>
            </a:r>
            <a:endParaRPr lang="en-US" sz="2400" dirty="0">
              <a:latin typeface="Muller Light" pitchFamily="2" charset="-52"/>
            </a:endParaRPr>
          </a:p>
        </p:txBody>
      </p:sp>
      <p:pic>
        <p:nvPicPr>
          <p:cNvPr id="13" name="Рисунок 12" descr="Изображение выглядит как шаблон, снимок экрана, искусство, прямоугольный&#10;&#10;Автоматически созданное описание">
            <a:extLst>
              <a:ext uri="{FF2B5EF4-FFF2-40B4-BE49-F238E27FC236}">
                <a16:creationId xmlns:a16="http://schemas.microsoft.com/office/drawing/2014/main" id="{8A3EA97A-2DA8-052E-89ED-BA41CA6E7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011" y="1666240"/>
            <a:ext cx="3525520" cy="352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828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711981"/>
            <a:ext cx="8401624" cy="722109"/>
          </a:xfrm>
        </p:spPr>
        <p:txBody>
          <a:bodyPr rtlCol="0"/>
          <a:lstStyle/>
          <a:p>
            <a:pPr algn="ctr" rtl="0"/>
            <a:r>
              <a:rPr lang="ru-RU" spc="100" dirty="0">
                <a:solidFill>
                  <a:srgbClr val="000C54"/>
                </a:solidFill>
              </a:rPr>
              <a:t>Спикер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517F12A-7304-B447-BEB8-A99EA8009F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/>
          <a:lstStyle/>
          <a:p>
            <a:pPr rtl="0"/>
            <a:fld id="{F155B769-2717-4625-A6FE-967196E9265C}" type="datetime1">
              <a:rPr lang="ru-RU" smtClean="0">
                <a:latin typeface="Muller Light" pitchFamily="2" charset="-52"/>
              </a:rPr>
              <a:t>08.04.2024</a:t>
            </a:fld>
            <a:endParaRPr lang="ru-RU" dirty="0">
              <a:latin typeface="Muller Light" pitchFamily="2" charset="-52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F90246-DFB2-A340-AADC-E85D28C31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2501" y="6356350"/>
            <a:ext cx="5018134" cy="365125"/>
          </a:xfrm>
        </p:spPr>
        <p:txBody>
          <a:bodyPr rtlCol="0"/>
          <a:lstStyle/>
          <a:p>
            <a:pPr rtl="0"/>
            <a:r>
              <a:rPr lang="ru-RU" dirty="0">
                <a:latin typeface="Muller Light" pitchFamily="2" charset="-52"/>
              </a:rPr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87CCF58-9B83-4A4F-8CA9-3D9C9BB7A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>
                <a:latin typeface="Muller Light" pitchFamily="2" charset="-52"/>
              </a:rPr>
              <a:pPr rtl="0"/>
              <a:t>2</a:t>
            </a:fld>
            <a:r>
              <a:rPr lang="en-US" dirty="0">
                <a:latin typeface="Muller Light" pitchFamily="2" charset="-52"/>
              </a:rPr>
              <a:t>/14</a:t>
            </a:r>
            <a:endParaRPr lang="ru-RU" dirty="0">
              <a:latin typeface="Muller Light" pitchFamily="2" charset="-52"/>
            </a:endParaRPr>
          </a:p>
        </p:txBody>
      </p:sp>
      <p:pic>
        <p:nvPicPr>
          <p:cNvPr id="23" name="Рисунок 22" descr="Изображение выглядит как человек, на открытом воздухе, небо, вода&#10;&#10;Автоматически созданное описание">
            <a:extLst>
              <a:ext uri="{FF2B5EF4-FFF2-40B4-BE49-F238E27FC236}">
                <a16:creationId xmlns:a16="http://schemas.microsoft.com/office/drawing/2014/main" id="{D7E8EDC0-8845-D02A-8149-0C050593D2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80285" y="1849346"/>
            <a:ext cx="2369481" cy="3159308"/>
          </a:xfrm>
          <a:prstGeom prst="rect">
            <a:avLst/>
          </a:prstGeom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8" name="Подзаголовок 2">
            <a:extLst>
              <a:ext uri="{FF2B5EF4-FFF2-40B4-BE49-F238E27FC236}">
                <a16:creationId xmlns:a16="http://schemas.microsoft.com/office/drawing/2014/main" id="{FC1F8569-0FC9-C0D7-DDB4-EECE7975C841}"/>
              </a:ext>
            </a:extLst>
          </p:cNvPr>
          <p:cNvSpPr txBox="1">
            <a:spLocks/>
          </p:cNvSpPr>
          <p:nvPr/>
        </p:nvSpPr>
        <p:spPr>
          <a:xfrm>
            <a:off x="750430" y="2499903"/>
            <a:ext cx="4843905" cy="2367730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500"/>
              </a:lnSpc>
            </a:pPr>
            <a:r>
              <a:rPr lang="ru-RU" sz="24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Ким Михаил Алексеевич</a:t>
            </a:r>
            <a:endParaRPr lang="en-US" sz="2400" spc="100" dirty="0">
              <a:solidFill>
                <a:srgbClr val="000C54"/>
              </a:solidFill>
              <a:latin typeface="Muller Light" pitchFamily="2" charset="-52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lnSpc>
                <a:spcPts val="2500"/>
              </a:lnSpc>
            </a:pPr>
            <a:r>
              <a:rPr lang="ru-RU" sz="24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РУДН им. Патриса </a:t>
            </a:r>
            <a:r>
              <a:rPr lang="ru-RU" sz="2400" spc="100" dirty="0" err="1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Лулумбы</a:t>
            </a:r>
            <a:endParaRPr lang="ru-RU" sz="2400" spc="100" dirty="0">
              <a:solidFill>
                <a:srgbClr val="000C54"/>
              </a:solidFill>
              <a:latin typeface="Muller Light" pitchFamily="2" charset="-52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lnSpc>
                <a:spcPts val="2500"/>
              </a:lnSpc>
            </a:pPr>
            <a:r>
              <a:rPr lang="ru-RU" sz="24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НФИбд-01-20</a:t>
            </a:r>
            <a:br>
              <a:rPr lang="ru-RU" sz="24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24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N</a:t>
            </a:r>
            <a:r>
              <a:rPr lang="ru-RU" sz="24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1032201664</a:t>
            </a:r>
          </a:p>
          <a:p>
            <a:pPr>
              <a:lnSpc>
                <a:spcPts val="2500"/>
              </a:lnSpc>
            </a:pPr>
            <a:r>
              <a:rPr lang="ru-RU" sz="24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Научный руководитель:</a:t>
            </a:r>
            <a:br>
              <a:rPr lang="ru-RU" sz="24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ru-RU" sz="2400" spc="100" dirty="0" err="1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Хачумов</a:t>
            </a:r>
            <a:r>
              <a:rPr lang="ru-RU" sz="2400" spc="100" dirty="0">
                <a:solidFill>
                  <a:srgbClr val="000C54"/>
                </a:solidFill>
                <a:latin typeface="Muller Light" pitchFamily="2" charset="-52"/>
                <a:ea typeface="Roboto" panose="02000000000000000000" pitchFamily="2" charset="0"/>
                <a:cs typeface="Roboto" panose="02000000000000000000" pitchFamily="2" charset="0"/>
              </a:rPr>
              <a:t> М. В.</a:t>
            </a:r>
          </a:p>
        </p:txBody>
      </p:sp>
    </p:spTree>
    <p:extLst>
      <p:ext uri="{BB962C8B-B14F-4D97-AF65-F5344CB8AC3E}">
        <p14:creationId xmlns:p14="http://schemas.microsoft.com/office/powerpoint/2010/main" val="3335690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D75F1A7-93C2-70D8-D63B-31FE95869814}"/>
              </a:ext>
            </a:extLst>
          </p:cNvPr>
          <p:cNvSpPr txBox="1">
            <a:spLocks/>
          </p:cNvSpPr>
          <p:nvPr/>
        </p:nvSpPr>
        <p:spPr>
          <a:xfrm>
            <a:off x="870941" y="2877757"/>
            <a:ext cx="6680633" cy="11024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Muller Medium" pitchFamily="2" charset="-52"/>
                <a:ea typeface="+mj-ea"/>
                <a:cs typeface="+mj-cs"/>
              </a:defRPr>
            </a:lvl1pPr>
          </a:lstStyle>
          <a:p>
            <a:pPr>
              <a:lnSpc>
                <a:spcPts val="7000"/>
              </a:lnSpc>
            </a:pPr>
            <a:r>
              <a:rPr lang="ru-RU" sz="7500" spc="100" dirty="0"/>
              <a:t>Введение</a:t>
            </a:r>
          </a:p>
        </p:txBody>
      </p:sp>
    </p:spTree>
    <p:extLst>
      <p:ext uri="{BB962C8B-B14F-4D97-AF65-F5344CB8AC3E}">
        <p14:creationId xmlns:p14="http://schemas.microsoft.com/office/powerpoint/2010/main" val="1001893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dirty="0"/>
              <a:t>Введение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AA17D655-AE0D-40EB-B50E-A4B2036EAF49}" type="datetime1">
              <a:rPr lang="ru-RU" smtClean="0"/>
              <a:t>08.04.2024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59200" y="6356350"/>
            <a:ext cx="4673600" cy="365125"/>
          </a:xfrm>
        </p:spPr>
        <p:txBody>
          <a:bodyPr rtlCol="0"/>
          <a:lstStyle/>
          <a:p>
            <a:pPr rtl="0"/>
            <a:r>
              <a:rPr lang="ru-RU" dirty="0">
                <a:latin typeface="Muller Light" pitchFamily="2" charset="-52"/>
              </a:rPr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4</a:t>
            </a:fld>
            <a:r>
              <a:rPr lang="en-US" dirty="0"/>
              <a:t>/14</a:t>
            </a:r>
            <a:endParaRPr lang="ru-RU" dirty="0"/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6FA463E7-2EC7-A4A9-69B3-65AA3345D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39115" y="2968202"/>
            <a:ext cx="5781730" cy="301102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rtl="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ru-RU" dirty="0"/>
              <a:t>Что такое красота?</a:t>
            </a:r>
            <a:endParaRPr lang="en-US" dirty="0"/>
          </a:p>
          <a:p>
            <a:pPr marL="342900" indent="-342900" rtl="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ru-RU" dirty="0"/>
              <a:t>Человек способен мгновенно классифицировать изображение.</a:t>
            </a:r>
            <a:endParaRPr lang="en-US" dirty="0"/>
          </a:p>
          <a:p>
            <a:pPr marL="342900" indent="-342900" rtl="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ru-RU" dirty="0"/>
              <a:t>Возможна ли точная оценка?</a:t>
            </a:r>
            <a:endParaRPr lang="en-US" dirty="0"/>
          </a:p>
          <a:p>
            <a:pPr marL="342900" indent="-342900" rtl="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ru-RU" dirty="0"/>
              <a:t>Красота субъективна для каждого индивида.</a:t>
            </a:r>
            <a:endParaRPr lang="en-US" dirty="0"/>
          </a:p>
          <a:p>
            <a:pPr marL="342900" indent="-342900" rtl="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ru-RU" dirty="0"/>
              <a:t>Генерация изображений —</a:t>
            </a:r>
            <a:r>
              <a:rPr lang="en-US" dirty="0"/>
              <a:t> </a:t>
            </a:r>
            <a:r>
              <a:rPr lang="ru-RU" dirty="0"/>
              <a:t>интересная задача.</a:t>
            </a:r>
            <a:endParaRPr lang="ru-RU" b="1" dirty="0"/>
          </a:p>
        </p:txBody>
      </p:sp>
      <p:pic>
        <p:nvPicPr>
          <p:cNvPr id="7" name="Рисунок 6" descr="Изображение выглядит как Человеческое лицо, человек, на открытом воздухе, небо&#10;&#10;Автоматически созданное описание">
            <a:extLst>
              <a:ext uri="{FF2B5EF4-FFF2-40B4-BE49-F238E27FC236}">
                <a16:creationId xmlns:a16="http://schemas.microsoft.com/office/drawing/2014/main" id="{DC0C4D0A-596E-5978-1113-88A7C2613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916815"/>
            <a:ext cx="4987357" cy="3062412"/>
          </a:xfrm>
          <a:prstGeom prst="rect">
            <a:avLst/>
          </a:prstGeom>
        </p:spPr>
      </p:pic>
      <p:sp>
        <p:nvSpPr>
          <p:cNvPr id="8" name="Объект 2">
            <a:extLst>
              <a:ext uri="{FF2B5EF4-FFF2-40B4-BE49-F238E27FC236}">
                <a16:creationId xmlns:a16="http://schemas.microsoft.com/office/drawing/2014/main" id="{55C23294-821C-DE66-DC7A-75EF6D77040A}"/>
              </a:ext>
            </a:extLst>
          </p:cNvPr>
          <p:cNvSpPr txBox="1">
            <a:spLocks/>
          </p:cNvSpPr>
          <p:nvPr/>
        </p:nvSpPr>
        <p:spPr>
          <a:xfrm>
            <a:off x="639257" y="5994606"/>
            <a:ext cx="4470842" cy="2906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Muller Light" pitchFamily="2" charset="-52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00" b="1" dirty="0"/>
              <a:t>Stable Diffusion 1.5, </a:t>
            </a:r>
            <a:r>
              <a:rPr lang="en-US" sz="1000" b="1" dirty="0" err="1"/>
              <a:t>DreamShaper</a:t>
            </a:r>
            <a:r>
              <a:rPr lang="en-US" sz="1000" b="1" dirty="0"/>
              <a:t> 8, 8x_NMKD-Superscale_150000_G</a:t>
            </a:r>
            <a:endParaRPr lang="ru-RU" sz="1000" b="1" dirty="0"/>
          </a:p>
        </p:txBody>
      </p:sp>
    </p:spTree>
    <p:extLst>
      <p:ext uri="{BB962C8B-B14F-4D97-AF65-F5344CB8AC3E}">
        <p14:creationId xmlns:p14="http://schemas.microsoft.com/office/powerpoint/2010/main" val="3397924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spc="100" dirty="0"/>
              <a:t>Цель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869475"/>
            <a:ext cx="8965553" cy="2616925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>
              <a:lnSpc>
                <a:spcPct val="100000"/>
              </a:lnSpc>
            </a:pPr>
            <a:r>
              <a:rPr lang="ru-RU" sz="3000" dirty="0"/>
              <a:t>Создание и обучение модели машинного обучения </a:t>
            </a:r>
            <a:r>
              <a:rPr lang="en-US" sz="3000" dirty="0"/>
              <a:t>DCGAN</a:t>
            </a:r>
            <a:r>
              <a:rPr lang="ru-RU" sz="3000" dirty="0"/>
              <a:t>, способной в соответствии с обратной связью от пользователя генерировать субъективно привлекательные лица людей.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AA17D655-AE0D-40EB-B50E-A4B2036EAF49}" type="datetime1">
              <a:rPr lang="ru-RU" smtClean="0"/>
              <a:t>08.04.2024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59200" y="6356350"/>
            <a:ext cx="4673600" cy="365125"/>
          </a:xfrm>
        </p:spPr>
        <p:txBody>
          <a:bodyPr rtlCol="0"/>
          <a:lstStyle/>
          <a:p>
            <a:pPr rtl="0"/>
            <a:r>
              <a:rPr lang="ru-RU" dirty="0">
                <a:latin typeface="Muller Light" pitchFamily="2" charset="-52"/>
              </a:rPr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5</a:t>
            </a:fld>
            <a:r>
              <a:rPr lang="en-US" dirty="0"/>
              <a:t>/14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spc="100" dirty="0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869475"/>
            <a:ext cx="8965553" cy="2616925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>
              <a:lnSpc>
                <a:spcPct val="100000"/>
              </a:lnSpc>
            </a:pPr>
            <a:r>
              <a:rPr lang="ru-RU" sz="3000" dirty="0"/>
              <a:t>Разработанная модель поможет в изучении процесса формирования человеком оценки привлекательности лиц и выявлении индивидуальных факторов, влияющих на данный показатель.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AA17D655-AE0D-40EB-B50E-A4B2036EAF49}" type="datetime1">
              <a:rPr lang="ru-RU" smtClean="0"/>
              <a:t>08.04.2024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59200" y="6356350"/>
            <a:ext cx="4673600" cy="365125"/>
          </a:xfrm>
        </p:spPr>
        <p:txBody>
          <a:bodyPr rtlCol="0"/>
          <a:lstStyle/>
          <a:p>
            <a:pPr rtl="0"/>
            <a:r>
              <a:rPr lang="ru-RU" dirty="0">
                <a:latin typeface="Muller Light" pitchFamily="2" charset="-52"/>
              </a:rPr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6</a:t>
            </a:fld>
            <a:r>
              <a:rPr lang="en-US" dirty="0"/>
              <a:t>/14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784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BD75F1A7-93C2-70D8-D63B-31FE95869814}"/>
              </a:ext>
            </a:extLst>
          </p:cNvPr>
          <p:cNvSpPr txBox="1">
            <a:spLocks/>
          </p:cNvSpPr>
          <p:nvPr/>
        </p:nvSpPr>
        <p:spPr>
          <a:xfrm>
            <a:off x="870941" y="2418593"/>
            <a:ext cx="6680633" cy="202081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Muller Medium" pitchFamily="2" charset="-52"/>
                <a:ea typeface="+mj-ea"/>
                <a:cs typeface="+mj-cs"/>
              </a:defRPr>
            </a:lvl1pPr>
          </a:lstStyle>
          <a:p>
            <a:pPr>
              <a:lnSpc>
                <a:spcPts val="7000"/>
              </a:lnSpc>
            </a:pPr>
            <a:r>
              <a:rPr lang="ru-RU" sz="7500" spc="100" dirty="0"/>
              <a:t>Разработка модели</a:t>
            </a:r>
          </a:p>
        </p:txBody>
      </p:sp>
    </p:spTree>
    <p:extLst>
      <p:ext uri="{BB962C8B-B14F-4D97-AF65-F5344CB8AC3E}">
        <p14:creationId xmlns:p14="http://schemas.microsoft.com/office/powerpoint/2010/main" val="2094202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ru-RU" spc="100" dirty="0"/>
              <a:t>Понятие </a:t>
            </a:r>
            <a:r>
              <a:rPr lang="en-US" spc="100" dirty="0"/>
              <a:t>GAN</a:t>
            </a:r>
            <a:endParaRPr lang="ru-RU" spc="1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824697"/>
            <a:ext cx="9537830" cy="3022486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>
              <a:lnSpc>
                <a:spcPct val="100000"/>
              </a:lnSpc>
            </a:pPr>
            <a:r>
              <a:rPr lang="ru-RU" b="1" dirty="0"/>
              <a:t>GAN (</a:t>
            </a:r>
            <a:r>
              <a:rPr lang="ru-RU" b="1" dirty="0" err="1"/>
              <a:t>Generative</a:t>
            </a:r>
            <a:r>
              <a:rPr lang="ru-RU" b="1" dirty="0"/>
              <a:t> </a:t>
            </a:r>
            <a:r>
              <a:rPr lang="ru-RU" b="1" dirty="0" err="1"/>
              <a:t>Adversarial</a:t>
            </a:r>
            <a:r>
              <a:rPr lang="ru-RU" b="1" dirty="0"/>
              <a:t> Networks)</a:t>
            </a:r>
            <a:r>
              <a:rPr lang="ru-RU" dirty="0"/>
              <a:t> — алгоритм машинного обучения без учителя, представляющий из себя совокупность двух нейронных сетей, работающих и обучающихся конкурентно.</a:t>
            </a:r>
            <a:endParaRPr lang="en-US" dirty="0"/>
          </a:p>
          <a:p>
            <a:pPr rtl="0">
              <a:lnSpc>
                <a:spcPct val="100000"/>
              </a:lnSpc>
            </a:pPr>
            <a:r>
              <a:rPr lang="ru-RU" dirty="0"/>
              <a:t>Одна нейронная сеть генерирует изображения (</a:t>
            </a:r>
            <a:r>
              <a:rPr lang="ru-RU" b="1" dirty="0"/>
              <a:t>генератор</a:t>
            </a:r>
            <a:r>
              <a:rPr lang="ru-RU" dirty="0"/>
              <a:t>), другая (</a:t>
            </a:r>
            <a:r>
              <a:rPr lang="ru-RU" b="1" dirty="0"/>
              <a:t>дискриминатор</a:t>
            </a:r>
            <a:r>
              <a:rPr lang="ru-RU" dirty="0"/>
              <a:t>) старается отличить подлинные изображения от сгенерированных.</a:t>
            </a:r>
            <a:endParaRPr lang="en-US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AA17D655-AE0D-40EB-B50E-A4B2036EAF49}" type="datetime1">
              <a:rPr lang="ru-RU" smtClean="0"/>
              <a:t>08.04.2024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59200" y="6356350"/>
            <a:ext cx="4673600" cy="365125"/>
          </a:xfrm>
        </p:spPr>
        <p:txBody>
          <a:bodyPr rtlCol="0"/>
          <a:lstStyle/>
          <a:p>
            <a:pPr rtl="0"/>
            <a:r>
              <a:rPr lang="ru-RU" dirty="0">
                <a:latin typeface="Muller Light" pitchFamily="2" charset="-52"/>
              </a:rPr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8</a:t>
            </a:fld>
            <a:r>
              <a:rPr lang="en-US" dirty="0"/>
              <a:t>/14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495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665480"/>
            <a:ext cx="9779183" cy="1325563"/>
          </a:xfrm>
        </p:spPr>
        <p:txBody>
          <a:bodyPr rtlCol="0"/>
          <a:lstStyle/>
          <a:p>
            <a:pPr rtl="0"/>
            <a:r>
              <a:rPr lang="ru-RU" spc="100" dirty="0"/>
              <a:t>Понятие </a:t>
            </a:r>
            <a:r>
              <a:rPr lang="en-US" spc="100" dirty="0"/>
              <a:t>DCGAN</a:t>
            </a:r>
            <a:br>
              <a:rPr lang="en-US" spc="100" dirty="0"/>
            </a:br>
            <a:r>
              <a:rPr lang="ru-RU" spc="100" dirty="0"/>
              <a:t>и </a:t>
            </a:r>
            <a:r>
              <a:rPr lang="en-US" spc="100" dirty="0"/>
              <a:t>Latent space</a:t>
            </a:r>
            <a:endParaRPr lang="ru-RU" spc="1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75408"/>
            <a:ext cx="9537830" cy="3078470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>
              <a:lnSpc>
                <a:spcPct val="100000"/>
              </a:lnSpc>
            </a:pPr>
            <a:r>
              <a:rPr lang="en-US" sz="2000" b="1" dirty="0"/>
              <a:t>DCGAN (Deep Convolutional Generative Adversarial Network) </a:t>
            </a:r>
            <a:r>
              <a:rPr lang="en-US" sz="2000" dirty="0"/>
              <a:t>— </a:t>
            </a:r>
            <a:r>
              <a:rPr lang="ru-RU" sz="2000" dirty="0"/>
              <a:t>является прямым продолжением развития архитектуры </a:t>
            </a:r>
            <a:r>
              <a:rPr lang="en-US" sz="2000" dirty="0"/>
              <a:t>GAN </a:t>
            </a:r>
            <a:r>
              <a:rPr lang="ru-RU" sz="2000" dirty="0"/>
              <a:t>путем использования </a:t>
            </a:r>
            <a:r>
              <a:rPr lang="ru-RU" sz="2000" dirty="0" err="1"/>
              <a:t>сверточных</a:t>
            </a:r>
            <a:r>
              <a:rPr lang="ru-RU" sz="2000" dirty="0"/>
              <a:t> слоев </a:t>
            </a:r>
            <a:r>
              <a:rPr lang="ru-RU" sz="2000" dirty="0" err="1"/>
              <a:t>Convolutional</a:t>
            </a:r>
            <a:r>
              <a:rPr lang="ru-RU" sz="2000" dirty="0"/>
              <a:t> и </a:t>
            </a:r>
            <a:r>
              <a:rPr lang="ru-RU" sz="2000" dirty="0" err="1"/>
              <a:t>Convolutional</a:t>
            </a:r>
            <a:r>
              <a:rPr lang="ru-RU" sz="2000" dirty="0"/>
              <a:t> </a:t>
            </a:r>
            <a:r>
              <a:rPr lang="ru-RU" sz="2000" dirty="0" err="1"/>
              <a:t>Transpose</a:t>
            </a:r>
            <a:r>
              <a:rPr lang="ru-RU" sz="2000" dirty="0"/>
              <a:t> в генераторе и дискриминаторе. Данная модификация позволяет улучшить качество результирующих изображений при использовании множества скрытых слоев в нейронной сети.</a:t>
            </a:r>
            <a:endParaRPr lang="en-US" sz="2000" dirty="0"/>
          </a:p>
          <a:p>
            <a:pPr rtl="0">
              <a:lnSpc>
                <a:spcPct val="100000"/>
              </a:lnSpc>
            </a:pPr>
            <a:r>
              <a:rPr lang="en-US" sz="2000" b="1" dirty="0"/>
              <a:t>Latent space (</a:t>
            </a:r>
            <a:r>
              <a:rPr lang="ru-RU" sz="2000" b="1" dirty="0"/>
              <a:t>вектор скрытого пространства/состояния) </a:t>
            </a:r>
            <a:r>
              <a:rPr lang="ru-RU" sz="2000" dirty="0"/>
              <a:t>— абстрактное многомерное пространство, которое кодирует значимое внутреннее представление событий, наблюдаемых извне.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 rtlCol="0"/>
          <a:lstStyle/>
          <a:p>
            <a:pPr rtl="0"/>
            <a:fld id="{AA17D655-AE0D-40EB-B50E-A4B2036EAF49}" type="datetime1">
              <a:rPr lang="ru-RU" smtClean="0"/>
              <a:t>08.04.2024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59200" y="6356350"/>
            <a:ext cx="4673600" cy="365125"/>
          </a:xfrm>
        </p:spPr>
        <p:txBody>
          <a:bodyPr rtlCol="0"/>
          <a:lstStyle/>
          <a:p>
            <a:pPr rtl="0"/>
            <a:r>
              <a:rPr lang="ru-RU" dirty="0">
                <a:latin typeface="Muller Light" pitchFamily="2" charset="-52"/>
              </a:rPr>
              <a:t>Разработка и исследование модели для генерации субъективно привлекательных лиц людей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ru-RU" smtClean="0"/>
              <a:pPr rtl="0"/>
              <a:t>9</a:t>
            </a:fld>
            <a:r>
              <a:rPr lang="en-US" dirty="0"/>
              <a:t>/14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690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457593_TF45331398_Win32" id="{3A7E0759-75B2-4566-923C-3451D643A8ED}" vid="{B382A2E4-62DA-452E-984E-11EE757E2A5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tf45331398_win32</Template>
  <TotalTime>404</TotalTime>
  <Words>479</Words>
  <Application>Microsoft Office PowerPoint</Application>
  <PresentationFormat>Широкоэкранный</PresentationFormat>
  <Paragraphs>76</Paragraphs>
  <Slides>14</Slides>
  <Notes>11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Muller Light</vt:lpstr>
      <vt:lpstr>Muller Medium</vt:lpstr>
      <vt:lpstr>Tenorite</vt:lpstr>
      <vt:lpstr>Тема Office</vt:lpstr>
      <vt:lpstr>Разработка и исследование модели для генерации субъективно привлекательных лиц людей</vt:lpstr>
      <vt:lpstr>Спикер</vt:lpstr>
      <vt:lpstr>Презентация PowerPoint</vt:lpstr>
      <vt:lpstr>Введение</vt:lpstr>
      <vt:lpstr>Цель работы</vt:lpstr>
      <vt:lpstr>Актуальность</vt:lpstr>
      <vt:lpstr>Презентация PowerPoint</vt:lpstr>
      <vt:lpstr>Понятие GAN</vt:lpstr>
      <vt:lpstr>Понятие DCGAN и Latent space</vt:lpstr>
      <vt:lpstr>Архитектура модели</vt:lpstr>
      <vt:lpstr>Имплементация модели</vt:lpstr>
      <vt:lpstr>Использование StyleGAN3</vt:lpstr>
      <vt:lpstr>Презентация PowerPoint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 of SIS model for COVID-19 spread evaluation</dc:title>
  <dc:creator>Михаил</dc:creator>
  <cp:lastModifiedBy>Ким Михаил Алексеевич</cp:lastModifiedBy>
  <cp:revision>60</cp:revision>
  <dcterms:created xsi:type="dcterms:W3CDTF">2023-03-28T21:48:44Z</dcterms:created>
  <dcterms:modified xsi:type="dcterms:W3CDTF">2024-04-07T21:18:13Z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